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7" r:id="rId2"/>
    <p:sldId id="261" r:id="rId3"/>
    <p:sldId id="262" r:id="rId4"/>
    <p:sldId id="258" r:id="rId5"/>
    <p:sldId id="259" r:id="rId6"/>
    <p:sldId id="256" r:id="rId7"/>
    <p:sldId id="263" r:id="rId8"/>
    <p:sldId id="260" r:id="rId9"/>
  </p:sldIdLst>
  <p:sldSz cx="12192000" cy="6858000"/>
  <p:notesSz cx="7315200" cy="9601200"/>
  <p:embeddedFontLst>
    <p:embeddedFont>
      <p:font typeface="Bebas Neue" panose="020B0604020202020204"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C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660"/>
  </p:normalViewPr>
  <p:slideViewPr>
    <p:cSldViewPr snapToGrid="0">
      <p:cViewPr varScale="1">
        <p:scale>
          <a:sx n="108" d="100"/>
          <a:sy n="108" d="100"/>
        </p:scale>
        <p:origin x="1110" y="102"/>
      </p:cViewPr>
      <p:guideLst/>
    </p:cSldViewPr>
  </p:slideViewPr>
  <p:notesTextViewPr>
    <p:cViewPr>
      <p:scale>
        <a:sx n="3" d="2"/>
        <a:sy n="3" d="2"/>
      </p:scale>
      <p:origin x="0" y="0"/>
    </p:cViewPr>
  </p:notesTextViewPr>
  <p:notesViewPr>
    <p:cSldViewPr snapToGrid="0">
      <p:cViewPr varScale="1">
        <p:scale>
          <a:sx n="78" d="100"/>
          <a:sy n="78" d="100"/>
        </p:scale>
        <p:origin x="201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C165AE8-8CC3-40D8-8F45-F93000905D63}" type="datetimeFigureOut">
              <a:rPr lang="en-US" smtClean="0"/>
              <a:t>08/16/2019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ECECB0-A793-4EFB-9F23-C5DE88B4A66A}" type="slidenum">
              <a:rPr lang="en-US" smtClean="0"/>
              <a:t>‹#›</a:t>
            </a:fld>
            <a:endParaRPr lang="en-US"/>
          </a:p>
        </p:txBody>
      </p:sp>
    </p:spTree>
    <p:extLst>
      <p:ext uri="{BB962C8B-B14F-4D97-AF65-F5344CB8AC3E}">
        <p14:creationId xmlns:p14="http://schemas.microsoft.com/office/powerpoint/2010/main" val="311601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CECB0-A793-4EFB-9F23-C5DE88B4A66A}" type="slidenum">
              <a:rPr lang="en-US" smtClean="0"/>
              <a:t>1</a:t>
            </a:fld>
            <a:endParaRPr lang="en-US"/>
          </a:p>
        </p:txBody>
      </p:sp>
    </p:spTree>
    <p:extLst>
      <p:ext uri="{BB962C8B-B14F-4D97-AF65-F5344CB8AC3E}">
        <p14:creationId xmlns:p14="http://schemas.microsoft.com/office/powerpoint/2010/main" val="405364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force is growing, recently Renown, Nevada Highway Patrol and Washoe County Sheriff</a:t>
            </a:r>
            <a:r>
              <a:rPr lang="en-US" baseline="0" dirty="0"/>
              <a:t> joined our regional efforts</a:t>
            </a:r>
            <a:endParaRPr lang="en-US" dirty="0"/>
          </a:p>
        </p:txBody>
      </p:sp>
      <p:sp>
        <p:nvSpPr>
          <p:cNvPr id="4" name="Slide Number Placeholder 3"/>
          <p:cNvSpPr>
            <a:spLocks noGrp="1"/>
          </p:cNvSpPr>
          <p:nvPr>
            <p:ph type="sldNum" sz="quarter" idx="10"/>
          </p:nvPr>
        </p:nvSpPr>
        <p:spPr/>
        <p:txBody>
          <a:bodyPr/>
          <a:lstStyle/>
          <a:p>
            <a:fld id="{E2ECECB0-A793-4EFB-9F23-C5DE88B4A66A}" type="slidenum">
              <a:rPr lang="en-US" smtClean="0"/>
              <a:t>2</a:t>
            </a:fld>
            <a:endParaRPr lang="en-US"/>
          </a:p>
        </p:txBody>
      </p:sp>
    </p:spTree>
    <p:extLst>
      <p:ext uri="{BB962C8B-B14F-4D97-AF65-F5344CB8AC3E}">
        <p14:creationId xmlns:p14="http://schemas.microsoft.com/office/powerpoint/2010/main" val="150118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we used the</a:t>
            </a:r>
            <a:r>
              <a:rPr lang="en-US" baseline="0" dirty="0"/>
              <a:t> data from the 4 focus areas, pedestrian surveys, crash data between 2011-2017 to compile the action plan.  In June, the task force voted to adopt the action plan and now we’re bringing it to the RTC Board for their acceptance and Resolution.</a:t>
            </a:r>
            <a:endParaRPr lang="en-US" dirty="0"/>
          </a:p>
        </p:txBody>
      </p:sp>
      <p:sp>
        <p:nvSpPr>
          <p:cNvPr id="4" name="Slide Number Placeholder 3"/>
          <p:cNvSpPr>
            <a:spLocks noGrp="1"/>
          </p:cNvSpPr>
          <p:nvPr>
            <p:ph type="sldNum" sz="quarter" idx="10"/>
          </p:nvPr>
        </p:nvSpPr>
        <p:spPr/>
        <p:txBody>
          <a:bodyPr/>
          <a:lstStyle/>
          <a:p>
            <a:fld id="{E2ECECB0-A793-4EFB-9F23-C5DE88B4A66A}" type="slidenum">
              <a:rPr lang="en-US" smtClean="0"/>
              <a:t>3</a:t>
            </a:fld>
            <a:endParaRPr lang="en-US"/>
          </a:p>
        </p:txBody>
      </p:sp>
    </p:spTree>
    <p:extLst>
      <p:ext uri="{BB962C8B-B14F-4D97-AF65-F5344CB8AC3E}">
        <p14:creationId xmlns:p14="http://schemas.microsoft.com/office/powerpoint/2010/main" val="322232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3 examples from</a:t>
            </a:r>
            <a:r>
              <a:rPr lang="en-US" baseline="0" dirty="0"/>
              <a:t> the action plan, one from each section </a:t>
            </a:r>
            <a:endParaRPr lang="en-US" dirty="0"/>
          </a:p>
        </p:txBody>
      </p:sp>
      <p:sp>
        <p:nvSpPr>
          <p:cNvPr id="4" name="Slide Number Placeholder 3"/>
          <p:cNvSpPr>
            <a:spLocks noGrp="1"/>
          </p:cNvSpPr>
          <p:nvPr>
            <p:ph type="sldNum" sz="quarter" idx="10"/>
          </p:nvPr>
        </p:nvSpPr>
        <p:spPr/>
        <p:txBody>
          <a:bodyPr/>
          <a:lstStyle/>
          <a:p>
            <a:fld id="{E2ECECB0-A793-4EFB-9F23-C5DE88B4A66A}" type="slidenum">
              <a:rPr lang="en-US" smtClean="0"/>
              <a:t>4</a:t>
            </a:fld>
            <a:endParaRPr lang="en-US"/>
          </a:p>
        </p:txBody>
      </p:sp>
    </p:spTree>
    <p:extLst>
      <p:ext uri="{BB962C8B-B14F-4D97-AF65-F5344CB8AC3E}">
        <p14:creationId xmlns:p14="http://schemas.microsoft.com/office/powerpoint/2010/main" val="322523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say 2030 is not realistic</a:t>
            </a:r>
            <a:r>
              <a:rPr lang="en-US" baseline="0" dirty="0"/>
              <a:t> for zero pedestrian fatalities, we ask what is the goal in your house?  These infographics show us that the most vulnerable user, the pedestrian and bicyclist, have a greater chance of a serious injury or fatality.  Between 2013 – 2017, of the pedestrian crashes, 24% of the pedestrians involved in crashes were seriously injured or killed.  Between these same 5 years, 10% of bicyclists involved in a crash were either killed or seriously injured.  And people in cars were the least likely to be seriously injured or killed in a crash at 2% of the crashes involving cars were victims.  We know that when we make the road safer for a pedestrian, the most vulnerable road user, we make the road safe for all road users.  </a:t>
            </a:r>
            <a:endParaRPr lang="en-US" dirty="0"/>
          </a:p>
        </p:txBody>
      </p:sp>
      <p:sp>
        <p:nvSpPr>
          <p:cNvPr id="4" name="Slide Number Placeholder 3"/>
          <p:cNvSpPr>
            <a:spLocks noGrp="1"/>
          </p:cNvSpPr>
          <p:nvPr>
            <p:ph type="sldNum" sz="quarter" idx="10"/>
          </p:nvPr>
        </p:nvSpPr>
        <p:spPr/>
        <p:txBody>
          <a:bodyPr/>
          <a:lstStyle/>
          <a:p>
            <a:fld id="{E2ECECB0-A793-4EFB-9F23-C5DE88B4A66A}" type="slidenum">
              <a:rPr lang="en-US" smtClean="0"/>
              <a:t>5</a:t>
            </a:fld>
            <a:endParaRPr lang="en-US"/>
          </a:p>
        </p:txBody>
      </p:sp>
    </p:spTree>
    <p:extLst>
      <p:ext uri="{BB962C8B-B14F-4D97-AF65-F5344CB8AC3E}">
        <p14:creationId xmlns:p14="http://schemas.microsoft.com/office/powerpoint/2010/main" val="282154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CECB0-A793-4EFB-9F23-C5DE88B4A66A}" type="slidenum">
              <a:rPr lang="en-US" smtClean="0"/>
              <a:t>6</a:t>
            </a:fld>
            <a:endParaRPr lang="en-US"/>
          </a:p>
        </p:txBody>
      </p:sp>
    </p:spTree>
    <p:extLst>
      <p:ext uri="{BB962C8B-B14F-4D97-AF65-F5344CB8AC3E}">
        <p14:creationId xmlns:p14="http://schemas.microsoft.com/office/powerpoint/2010/main" val="329403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CECB0-A793-4EFB-9F23-C5DE88B4A66A}" type="slidenum">
              <a:rPr lang="en-US" smtClean="0"/>
              <a:t>7</a:t>
            </a:fld>
            <a:endParaRPr lang="en-US"/>
          </a:p>
        </p:txBody>
      </p:sp>
    </p:spTree>
    <p:extLst>
      <p:ext uri="{BB962C8B-B14F-4D97-AF65-F5344CB8AC3E}">
        <p14:creationId xmlns:p14="http://schemas.microsoft.com/office/powerpoint/2010/main" val="300548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CECB0-A793-4EFB-9F23-C5DE88B4A66A}" type="slidenum">
              <a:rPr lang="en-US" smtClean="0"/>
              <a:t>8</a:t>
            </a:fld>
            <a:endParaRPr lang="en-US"/>
          </a:p>
        </p:txBody>
      </p:sp>
    </p:spTree>
    <p:extLst>
      <p:ext uri="{BB962C8B-B14F-4D97-AF65-F5344CB8AC3E}">
        <p14:creationId xmlns:p14="http://schemas.microsoft.com/office/powerpoint/2010/main" val="220444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200C56-F671-4548-9925-F9AE154F8E71}" type="datetimeFigureOut">
              <a:rPr lang="en-US" smtClean="0"/>
              <a:t>08/16/2019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67267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00C56-F671-4548-9925-F9AE154F8E71}" type="datetimeFigureOut">
              <a:rPr lang="en-US" smtClean="0"/>
              <a:t>08/16/2019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202837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00C56-F671-4548-9925-F9AE154F8E71}" type="datetimeFigureOut">
              <a:rPr lang="en-US" smtClean="0"/>
              <a:t>08/16/2019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381049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00C56-F671-4548-9925-F9AE154F8E71}" type="datetimeFigureOut">
              <a:rPr lang="en-US" smtClean="0"/>
              <a:t>08/16/2019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220307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00C56-F671-4548-9925-F9AE154F8E71}" type="datetimeFigureOut">
              <a:rPr lang="en-US" smtClean="0"/>
              <a:t>08/16/2019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187550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200C56-F671-4548-9925-F9AE154F8E71}" type="datetimeFigureOut">
              <a:rPr lang="en-US" smtClean="0"/>
              <a:t>08/16/2019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267836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200C56-F671-4548-9925-F9AE154F8E71}" type="datetimeFigureOut">
              <a:rPr lang="en-US" smtClean="0"/>
              <a:t>08/16/2019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399598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200C56-F671-4548-9925-F9AE154F8E71}" type="datetimeFigureOut">
              <a:rPr lang="en-US" smtClean="0"/>
              <a:t>08/16/2019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348273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00C56-F671-4548-9925-F9AE154F8E71}" type="datetimeFigureOut">
              <a:rPr lang="en-US" smtClean="0"/>
              <a:t>08/16/2019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370796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200C56-F671-4548-9925-F9AE154F8E71}" type="datetimeFigureOut">
              <a:rPr lang="en-US" smtClean="0"/>
              <a:t>08/16/2019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274596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200C56-F671-4548-9925-F9AE154F8E71}" type="datetimeFigureOut">
              <a:rPr lang="en-US" smtClean="0"/>
              <a:t>08/16/2019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8F40F-0E3F-4465-B890-1B96460C6A41}" type="slidenum">
              <a:rPr lang="en-US" smtClean="0"/>
              <a:t>‹#›</a:t>
            </a:fld>
            <a:endParaRPr lang="en-US"/>
          </a:p>
        </p:txBody>
      </p:sp>
    </p:spTree>
    <p:extLst>
      <p:ext uri="{BB962C8B-B14F-4D97-AF65-F5344CB8AC3E}">
        <p14:creationId xmlns:p14="http://schemas.microsoft.com/office/powerpoint/2010/main" val="208178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00C56-F671-4548-9925-F9AE154F8E71}" type="datetimeFigureOut">
              <a:rPr lang="en-US" smtClean="0"/>
              <a:t>08/16/2019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8F40F-0E3F-4465-B890-1B96460C6A41}" type="slidenum">
              <a:rPr lang="en-US" smtClean="0"/>
              <a:t>‹#›</a:t>
            </a:fld>
            <a:endParaRPr lang="en-US"/>
          </a:p>
        </p:txBody>
      </p:sp>
    </p:spTree>
    <p:extLst>
      <p:ext uri="{BB962C8B-B14F-4D97-AF65-F5344CB8AC3E}">
        <p14:creationId xmlns:p14="http://schemas.microsoft.com/office/powerpoint/2010/main" val="11197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23" Type="http://schemas.openxmlformats.org/officeDocument/2006/relationships/image" Target="../media/image22.JPG"/><Relationship Id="rId10" Type="http://schemas.openxmlformats.org/officeDocument/2006/relationships/image" Target="../media/image9.png"/><Relationship Id="rId19" Type="http://schemas.openxmlformats.org/officeDocument/2006/relationships/image" Target="../media/image18.jp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150" r="1110"/>
          <a:stretch/>
        </p:blipFill>
        <p:spPr>
          <a:xfrm>
            <a:off x="0" y="0"/>
            <a:ext cx="12182476" cy="6858000"/>
          </a:xfrm>
          <a:prstGeom prst="rect">
            <a:avLst/>
          </a:prstGeom>
        </p:spPr>
      </p:pic>
    </p:spTree>
    <p:extLst>
      <p:ext uri="{BB962C8B-B14F-4D97-AF65-F5344CB8AC3E}">
        <p14:creationId xmlns:p14="http://schemas.microsoft.com/office/powerpoint/2010/main" val="237417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969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935" y="138905"/>
            <a:ext cx="1660737" cy="985045"/>
          </a:xfrm>
          <a:prstGeom prst="rect">
            <a:avLst/>
          </a:prstGeom>
        </p:spPr>
      </p:pic>
      <p:sp>
        <p:nvSpPr>
          <p:cNvPr id="6" name="Title 1"/>
          <p:cNvSpPr txBox="1">
            <a:spLocks/>
          </p:cNvSpPr>
          <p:nvPr/>
        </p:nvSpPr>
        <p:spPr>
          <a:xfrm>
            <a:off x="332011" y="296521"/>
            <a:ext cx="9896621" cy="8583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chemeClr val="bg1"/>
                </a:solidFill>
                <a:latin typeface="Bebas Neue" panose="020B0606020202050201" pitchFamily="34" charset="0"/>
              </a:rPr>
              <a:t>VISION ZERO TRUCKEE MEADOWS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34" y="1643546"/>
            <a:ext cx="1008668" cy="160050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044" y="3032044"/>
            <a:ext cx="2008205" cy="91988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6145" y="5906113"/>
            <a:ext cx="2408354" cy="80768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1920" y="5126636"/>
            <a:ext cx="2727834" cy="52190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4965" y="4388156"/>
            <a:ext cx="1719559" cy="47699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78399" y="1555421"/>
            <a:ext cx="1234611" cy="1234611"/>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008" y="4584150"/>
            <a:ext cx="2130720" cy="1185213"/>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2634" y="1803873"/>
            <a:ext cx="2179323" cy="955270"/>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330" y="3669031"/>
            <a:ext cx="2112645" cy="686979"/>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79452" y="1131713"/>
            <a:ext cx="1659577" cy="2076860"/>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16217" y="4469806"/>
            <a:ext cx="1549503" cy="1320446"/>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77883" y="4326145"/>
            <a:ext cx="1567324" cy="940394"/>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48621" y="5517802"/>
            <a:ext cx="1036240" cy="1057216"/>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92965" y="2851824"/>
            <a:ext cx="2693414" cy="1061312"/>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10481" y="1756387"/>
            <a:ext cx="2228528" cy="950402"/>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728" y="3175092"/>
            <a:ext cx="2274088" cy="909635"/>
          </a:xfrm>
          <a:prstGeom prst="rect">
            <a:avLst/>
          </a:prstGeom>
        </p:spPr>
      </p:pic>
      <p:pic>
        <p:nvPicPr>
          <p:cNvPr id="2" name="Picture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429750" y="5790252"/>
            <a:ext cx="1846840" cy="835093"/>
          </a:xfrm>
          <a:prstGeom prst="rect">
            <a:avLst/>
          </a:prstGeom>
        </p:spPr>
      </p:pic>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4011" y="5955427"/>
            <a:ext cx="1956008" cy="709053"/>
          </a:xfrm>
          <a:prstGeom prst="rect">
            <a:avLst/>
          </a:prstGeom>
        </p:spPr>
      </p:pic>
      <p:pic>
        <p:nvPicPr>
          <p:cNvPr id="25" name="Picture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85210" y="4012520"/>
            <a:ext cx="1254019" cy="1254019"/>
          </a:xfrm>
          <a:prstGeom prst="rect">
            <a:avLst/>
          </a:prstGeom>
        </p:spPr>
      </p:pic>
      <p:pic>
        <p:nvPicPr>
          <p:cNvPr id="10" name="Pictur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098989" y="3048465"/>
            <a:ext cx="1293453" cy="1145121"/>
          </a:xfrm>
          <a:prstGeom prst="rect">
            <a:avLst/>
          </a:prstGeom>
        </p:spPr>
      </p:pic>
    </p:spTree>
    <p:extLst>
      <p:ext uri="{BB962C8B-B14F-4D97-AF65-F5344CB8AC3E}">
        <p14:creationId xmlns:p14="http://schemas.microsoft.com/office/powerpoint/2010/main" val="14260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969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8392" y="1353148"/>
            <a:ext cx="10652537" cy="2166444"/>
          </a:xfrm>
        </p:spPr>
        <p:txBody>
          <a:bodyPr>
            <a:noAutofit/>
          </a:bodyPr>
          <a:lstStyle/>
          <a:p>
            <a:pPr algn="l"/>
            <a:r>
              <a:rPr lang="en-US" sz="3600" dirty="0">
                <a:latin typeface="Bebas Neue" panose="020B0606020202050201"/>
              </a:rPr>
              <a:t>Action Plan:</a:t>
            </a:r>
          </a:p>
          <a:p>
            <a:pPr marL="571500" indent="-571500" algn="l">
              <a:buFont typeface="Arial" panose="020B0604020202020204" pitchFamily="34" charset="0"/>
              <a:buChar char="•"/>
            </a:pPr>
            <a:r>
              <a:rPr lang="en-US" sz="3600" dirty="0">
                <a:latin typeface="Bebas Neue" panose="020B0606020202050201"/>
              </a:rPr>
              <a:t>Three components:</a:t>
            </a:r>
          </a:p>
          <a:p>
            <a:pPr marL="971550" lvl="1" indent="-514350" algn="l">
              <a:buFont typeface="+mj-lt"/>
              <a:buAutoNum type="arabicPeriod"/>
            </a:pPr>
            <a:r>
              <a:rPr lang="en-US" sz="3200" dirty="0">
                <a:latin typeface="Bebas Neue" panose="020B0606020202050201"/>
              </a:rPr>
              <a:t>Programmatic</a:t>
            </a:r>
          </a:p>
          <a:p>
            <a:pPr marL="971550" lvl="1" indent="-514350" algn="l">
              <a:buFont typeface="+mj-lt"/>
              <a:buAutoNum type="arabicPeriod"/>
            </a:pPr>
            <a:r>
              <a:rPr lang="en-US" sz="3200" dirty="0">
                <a:latin typeface="Bebas Neue" panose="020B0606020202050201"/>
              </a:rPr>
              <a:t>Street Design/Infrastructure</a:t>
            </a:r>
          </a:p>
          <a:p>
            <a:pPr marL="971550" lvl="1" indent="-514350" algn="l">
              <a:buFont typeface="+mj-lt"/>
              <a:buAutoNum type="arabicPeriod"/>
            </a:pPr>
            <a:r>
              <a:rPr lang="en-US" sz="3200" dirty="0">
                <a:latin typeface="Bebas Neue" panose="020B0606020202050201"/>
              </a:rPr>
              <a:t>Community Engagement/Outreach</a:t>
            </a:r>
          </a:p>
          <a:p>
            <a:pPr marL="571500" indent="-571500" algn="l">
              <a:buFont typeface="Arial" panose="020B0604020202020204" pitchFamily="34" charset="0"/>
              <a:buChar char="•"/>
            </a:pPr>
            <a:r>
              <a:rPr lang="en-US" sz="3600" dirty="0">
                <a:latin typeface="Bebas Neue" panose="020B0606020202050201"/>
              </a:rPr>
              <a:t>Measurable Outcomes</a:t>
            </a:r>
          </a:p>
          <a:p>
            <a:pPr marL="571500" indent="-571500" algn="l">
              <a:buFont typeface="Arial" panose="020B0604020202020204" pitchFamily="34" charset="0"/>
              <a:buChar char="•"/>
            </a:pPr>
            <a:r>
              <a:rPr lang="en-US" sz="3600" dirty="0">
                <a:latin typeface="Bebas Neue" panose="020B0606020202050201"/>
              </a:rPr>
              <a:t>Used equitable, data-driven, transparent decisions and actions to improve safety throughout our community</a:t>
            </a:r>
          </a:p>
          <a:p>
            <a:pPr algn="l"/>
            <a:endParaRPr lang="en-US" sz="3600" dirty="0">
              <a:latin typeface="Bebas Neue" panose="020B0606020202050201"/>
            </a:endParaRPr>
          </a:p>
        </p:txBody>
      </p:sp>
      <p:sp>
        <p:nvSpPr>
          <p:cNvPr id="6" name="Title 1"/>
          <p:cNvSpPr txBox="1">
            <a:spLocks/>
          </p:cNvSpPr>
          <p:nvPr/>
        </p:nvSpPr>
        <p:spPr>
          <a:xfrm>
            <a:off x="758693" y="270865"/>
            <a:ext cx="8591550" cy="1177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aseline="30000" dirty="0">
                <a:solidFill>
                  <a:schemeClr val="bg1"/>
                </a:solidFill>
                <a:latin typeface="Bebas Neue" panose="020B0606020202050201" pitchFamily="34" charset="0"/>
              </a:rPr>
              <a:t>Zero Pedestrian Fatalities by 2030</a:t>
            </a:r>
            <a:endParaRPr lang="en-US" sz="7200" dirty="0">
              <a:solidFill>
                <a:schemeClr val="bg1"/>
              </a:solidFill>
              <a:latin typeface="Bebas Neue" panose="020B0606020202050201"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935" y="138905"/>
            <a:ext cx="1660737" cy="985045"/>
          </a:xfrm>
          <a:prstGeom prst="rect">
            <a:avLst/>
          </a:prstGeom>
        </p:spPr>
      </p:pic>
      <p:sp>
        <p:nvSpPr>
          <p:cNvPr id="5" name="Rectangle 4"/>
          <p:cNvSpPr/>
          <p:nvPr/>
        </p:nvSpPr>
        <p:spPr>
          <a:xfrm>
            <a:off x="6911439" y="1296988"/>
            <a:ext cx="237506" cy="151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86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91550" cy="1177925"/>
          </a:xfrm>
        </p:spPr>
        <p:txBody>
          <a:bodyPr>
            <a:normAutofit/>
          </a:bodyPr>
          <a:lstStyle/>
          <a:p>
            <a:r>
              <a:rPr lang="en-US" sz="6600" dirty="0">
                <a:solidFill>
                  <a:srgbClr val="4D4D4D"/>
                </a:solidFill>
                <a:latin typeface="Bebas Neue" panose="020B0606020202050201" pitchFamily="34" charset="0"/>
              </a:rPr>
              <a:t>Action Plan Goals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8375" y="263524"/>
            <a:ext cx="1495425" cy="6364951"/>
          </a:xfrm>
        </p:spPr>
      </p:pic>
      <p:sp>
        <p:nvSpPr>
          <p:cNvPr id="7" name="Subtitle 2"/>
          <p:cNvSpPr txBox="1">
            <a:spLocks/>
          </p:cNvSpPr>
          <p:nvPr/>
        </p:nvSpPr>
        <p:spPr>
          <a:xfrm>
            <a:off x="392813" y="1899413"/>
            <a:ext cx="9251250" cy="2166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a:latin typeface="Bebas Neue" panose="020B0606020202050201"/>
              </a:rPr>
              <a:t>Programmatic - Adopt the goal of reaching zero fatalities by 2030 </a:t>
            </a:r>
          </a:p>
          <a:p>
            <a:pPr marL="514350" indent="-514350">
              <a:buFont typeface="+mj-lt"/>
              <a:buAutoNum type="arabicPeriod"/>
            </a:pPr>
            <a:endParaRPr lang="en-US" sz="3200" dirty="0">
              <a:latin typeface="Bebas Neue" panose="020B0606020202050201"/>
            </a:endParaRPr>
          </a:p>
          <a:p>
            <a:pPr marL="514350" indent="-514350">
              <a:buFont typeface="+mj-lt"/>
              <a:buAutoNum type="arabicPeriod"/>
            </a:pPr>
            <a:r>
              <a:rPr lang="en-US" sz="3200" dirty="0">
                <a:latin typeface="Bebas Neue" panose="020B0606020202050201"/>
              </a:rPr>
              <a:t>Street Design/Infrastructure – Develop a regional lighting standard and enhance street lighting to improve visibility throughout the Truckee Meadows</a:t>
            </a:r>
          </a:p>
          <a:p>
            <a:pPr marL="514350" indent="-514350">
              <a:buFont typeface="+mj-lt"/>
              <a:buAutoNum type="arabicPeriod"/>
            </a:pPr>
            <a:endParaRPr lang="en-US" sz="3200" dirty="0">
              <a:latin typeface="Bebas Neue" panose="020B0606020202050201"/>
            </a:endParaRPr>
          </a:p>
          <a:p>
            <a:pPr marL="514350" indent="-514350">
              <a:buFont typeface="+mj-lt"/>
              <a:buAutoNum type="arabicPeriod"/>
            </a:pPr>
            <a:r>
              <a:rPr lang="en-US" sz="3200" dirty="0">
                <a:latin typeface="Bebas Neue" panose="020B0606020202050201"/>
              </a:rPr>
              <a:t>Community Engagement/Outreach – Recommend, pursue and establish Pedestrian Safety Zones </a:t>
            </a:r>
          </a:p>
          <a:p>
            <a:endParaRPr lang="en-US" sz="3600" dirty="0">
              <a:latin typeface="Bebas Neue" panose="020B0606020202050201"/>
            </a:endParaRPr>
          </a:p>
        </p:txBody>
      </p:sp>
    </p:spTree>
    <p:extLst>
      <p:ext uri="{BB962C8B-B14F-4D97-AF65-F5344CB8AC3E}">
        <p14:creationId xmlns:p14="http://schemas.microsoft.com/office/powerpoint/2010/main" val="33145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1359694"/>
            <a:ext cx="12192000" cy="1655762"/>
          </a:xfrm>
        </p:spPr>
        <p:txBody>
          <a:bodyPr>
            <a:normAutofit/>
          </a:bodyPr>
          <a:lstStyle/>
          <a:p>
            <a:r>
              <a:rPr lang="en-US" sz="3200" b="1" dirty="0">
                <a:solidFill>
                  <a:schemeClr val="bg1"/>
                </a:solidFill>
                <a:latin typeface="Bebas Neue" panose="020B0606020202050201"/>
              </a:rPr>
              <a:t>2013 – 2017 Crash Data</a:t>
            </a:r>
          </a:p>
          <a:p>
            <a:r>
              <a:rPr lang="en-US" sz="3200" b="1" dirty="0">
                <a:solidFill>
                  <a:schemeClr val="bg1"/>
                </a:solidFill>
                <a:latin typeface="Bebas Neue" panose="020B0606020202050201"/>
              </a:rPr>
              <a:t>Share of victims who were killed or seriously injured</a:t>
            </a:r>
          </a:p>
        </p:txBody>
      </p:sp>
      <p:sp>
        <p:nvSpPr>
          <p:cNvPr id="6" name="Title 1"/>
          <p:cNvSpPr txBox="1">
            <a:spLocks/>
          </p:cNvSpPr>
          <p:nvPr/>
        </p:nvSpPr>
        <p:spPr>
          <a:xfrm>
            <a:off x="838200" y="365125"/>
            <a:ext cx="8591550" cy="1177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aseline="30000" dirty="0">
                <a:solidFill>
                  <a:schemeClr val="bg1"/>
                </a:solidFill>
                <a:latin typeface="Bebas Neue" panose="020B0606020202050201" pitchFamily="34" charset="0"/>
              </a:rPr>
              <a:t>What’s the Goal at Your House?</a:t>
            </a:r>
            <a:endParaRPr lang="en-US" sz="6600" dirty="0">
              <a:solidFill>
                <a:schemeClr val="bg1"/>
              </a:solidFill>
              <a:latin typeface="Bebas Neue" panose="020B0606020202050201"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935" y="262730"/>
            <a:ext cx="1660737" cy="9850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832100"/>
            <a:ext cx="10058400" cy="3514164"/>
          </a:xfrm>
          <a:prstGeom prst="rect">
            <a:avLst/>
          </a:prstGeom>
        </p:spPr>
      </p:pic>
    </p:spTree>
    <p:extLst>
      <p:ext uri="{BB962C8B-B14F-4D97-AF65-F5344CB8AC3E}">
        <p14:creationId xmlns:p14="http://schemas.microsoft.com/office/powerpoint/2010/main" val="344757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969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58693" y="301625"/>
            <a:ext cx="8591550" cy="1177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aseline="30000" dirty="0">
                <a:solidFill>
                  <a:schemeClr val="bg1"/>
                </a:solidFill>
                <a:latin typeface="Bebas Neue" panose="020B0606020202050201" pitchFamily="34" charset="0"/>
              </a:rPr>
              <a:t>What’s Next?</a:t>
            </a:r>
            <a:endParaRPr lang="en-US" sz="6600" dirty="0">
              <a:solidFill>
                <a:schemeClr val="bg1"/>
              </a:solidFill>
              <a:latin typeface="Bebas Neue" panose="020B0606020202050201"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935" y="138905"/>
            <a:ext cx="1660737" cy="985045"/>
          </a:xfrm>
          <a:prstGeom prst="rect">
            <a:avLst/>
          </a:prstGeom>
        </p:spPr>
      </p:pic>
      <p:sp>
        <p:nvSpPr>
          <p:cNvPr id="9" name="Subtitle 2"/>
          <p:cNvSpPr txBox="1">
            <a:spLocks/>
          </p:cNvSpPr>
          <p:nvPr/>
        </p:nvSpPr>
        <p:spPr>
          <a:xfrm>
            <a:off x="769731" y="1671444"/>
            <a:ext cx="10652537" cy="21664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latin typeface="Bebas Neue" panose="020B0606020202050201"/>
              </a:rPr>
              <a:t>Acceptance of the Action Plan, and to support submittal of application to become a National Vision Zero Community</a:t>
            </a:r>
          </a:p>
          <a:p>
            <a:pPr marL="571500" indent="-571500" algn="l">
              <a:buFont typeface="Arial" panose="020B0604020202020204" pitchFamily="34" charset="0"/>
              <a:buChar char="•"/>
            </a:pPr>
            <a:endParaRPr lang="en-US" sz="3600" dirty="0">
              <a:latin typeface="Bebas Neue" panose="020B0606020202050201"/>
            </a:endParaRPr>
          </a:p>
          <a:p>
            <a:pPr algn="l"/>
            <a:endParaRPr lang="en-US" sz="3600" dirty="0">
              <a:latin typeface="Bebas Neue" panose="020B0606020202050201"/>
            </a:endParaRPr>
          </a:p>
        </p:txBody>
      </p:sp>
    </p:spTree>
    <p:extLst>
      <p:ext uri="{BB962C8B-B14F-4D97-AF65-F5344CB8AC3E}">
        <p14:creationId xmlns:p14="http://schemas.microsoft.com/office/powerpoint/2010/main" val="394296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9695"/>
            <a:ext cx="12192000" cy="12969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88731" y="138905"/>
            <a:ext cx="8591550" cy="1177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aseline="30000" dirty="0">
                <a:solidFill>
                  <a:schemeClr val="bg1"/>
                </a:solidFill>
                <a:latin typeface="Bebas Neue" panose="020B0606020202050201" pitchFamily="34" charset="0"/>
              </a:rPr>
              <a:t>Vision Zero in</a:t>
            </a:r>
            <a:r>
              <a:rPr lang="en-US" sz="6600" dirty="0">
                <a:solidFill>
                  <a:schemeClr val="bg1"/>
                </a:solidFill>
                <a:latin typeface="Bebas Neue" panose="020B0606020202050201" pitchFamily="34" charset="0"/>
              </a:rPr>
              <a:t> </a:t>
            </a:r>
            <a:r>
              <a:rPr lang="en-US" sz="6600" baseline="30000" dirty="0">
                <a:solidFill>
                  <a:schemeClr val="bg1"/>
                </a:solidFill>
                <a:latin typeface="Bebas Neue" panose="020B0606020202050201" pitchFamily="34" charset="0"/>
              </a:rPr>
              <a:t>Nevada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935" y="138905"/>
            <a:ext cx="1660737" cy="985045"/>
          </a:xfrm>
          <a:prstGeom prst="rect">
            <a:avLst/>
          </a:prstGeom>
        </p:spPr>
      </p:pic>
      <p:pic>
        <p:nvPicPr>
          <p:cNvPr id="1026" name="Picture 2" descr="Image result for vision zero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3786" y="1207293"/>
            <a:ext cx="8245149" cy="56750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80804" y="1251790"/>
            <a:ext cx="5013804" cy="1023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47485" y="1662112"/>
            <a:ext cx="483577" cy="237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14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103909" y="467591"/>
            <a:ext cx="12552218" cy="555913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00300" y="4591050"/>
            <a:ext cx="7086600" cy="1015663"/>
          </a:xfrm>
          <a:prstGeom prst="rect">
            <a:avLst/>
          </a:prstGeom>
          <a:noFill/>
        </p:spPr>
        <p:txBody>
          <a:bodyPr wrap="square" rtlCol="0">
            <a:spAutoFit/>
          </a:bodyPr>
          <a:lstStyle/>
          <a:p>
            <a:pPr algn="ctr"/>
            <a:r>
              <a:rPr lang="en-US" sz="2400" dirty="0">
                <a:solidFill>
                  <a:srgbClr val="4D4D4D"/>
                </a:solidFill>
                <a:latin typeface="Bebas Neue" panose="020B0606020202050201" pitchFamily="34" charset="0"/>
              </a:rPr>
              <a:t>Rebecca Kapuler</a:t>
            </a:r>
          </a:p>
          <a:p>
            <a:pPr algn="ctr"/>
            <a:r>
              <a:rPr lang="en-US" dirty="0">
                <a:solidFill>
                  <a:srgbClr val="4D4D4D"/>
                </a:solidFill>
                <a:latin typeface="Futura PT Book" panose="020B0502020204020303" pitchFamily="34" charset="0"/>
              </a:rPr>
              <a:t>RTC Planner</a:t>
            </a:r>
          </a:p>
          <a:p>
            <a:pPr algn="ctr"/>
            <a:r>
              <a:rPr lang="en-US" dirty="0">
                <a:solidFill>
                  <a:srgbClr val="4D4D4D"/>
                </a:solidFill>
                <a:latin typeface="Futura PT Book" panose="020B0502020204020303" pitchFamily="34" charset="0"/>
              </a:rPr>
              <a:t>rkapuler@rtcwashoe.com</a:t>
            </a:r>
          </a:p>
        </p:txBody>
      </p:sp>
      <p:sp>
        <p:nvSpPr>
          <p:cNvPr id="5" name="Title 1"/>
          <p:cNvSpPr>
            <a:spLocks noGrp="1"/>
          </p:cNvSpPr>
          <p:nvPr>
            <p:ph type="title"/>
          </p:nvPr>
        </p:nvSpPr>
        <p:spPr>
          <a:xfrm>
            <a:off x="1647825" y="3775075"/>
            <a:ext cx="8591550" cy="1177925"/>
          </a:xfrm>
        </p:spPr>
        <p:txBody>
          <a:bodyPr>
            <a:normAutofit/>
          </a:bodyPr>
          <a:lstStyle/>
          <a:p>
            <a:pPr algn="ctr"/>
            <a:r>
              <a:rPr lang="en-US" sz="6600" baseline="30000" dirty="0">
                <a:solidFill>
                  <a:srgbClr val="4D4D4D"/>
                </a:solidFill>
                <a:latin typeface="Bebas Neue" panose="020B0606020202050201" pitchFamily="34" charset="0"/>
              </a:rPr>
              <a:t>Questions</a:t>
            </a:r>
            <a:endParaRPr lang="en-US" sz="6600" dirty="0">
              <a:solidFill>
                <a:srgbClr val="4D4D4D"/>
              </a:solidFill>
              <a:latin typeface="Bebas Neue" panose="020B0606020202050201"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225" y="1337922"/>
            <a:ext cx="3714750" cy="2203357"/>
          </a:xfrm>
          <a:prstGeom prst="rect">
            <a:avLst/>
          </a:prstGeom>
        </p:spPr>
      </p:pic>
    </p:spTree>
    <p:extLst>
      <p:ext uri="{BB962C8B-B14F-4D97-AF65-F5344CB8AC3E}">
        <p14:creationId xmlns:p14="http://schemas.microsoft.com/office/powerpoint/2010/main" val="3817265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3403</TotalTime>
  <Words>389</Words>
  <Application>Microsoft Office PowerPoint</Application>
  <PresentationFormat>Widescreen</PresentationFormat>
  <Paragraphs>38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Bebas Neue</vt:lpstr>
      <vt:lpstr>Calibri Light</vt:lpstr>
      <vt:lpstr>Futura PT Book</vt:lpstr>
      <vt:lpstr>Arial</vt:lpstr>
      <vt:lpstr>Calibri</vt:lpstr>
      <vt:lpstr>Office Theme</vt:lpstr>
      <vt:lpstr>PowerPoint Presentation</vt:lpstr>
      <vt:lpstr>PowerPoint Presentation</vt:lpstr>
      <vt:lpstr>PowerPoint Presentation</vt:lpstr>
      <vt:lpstr>Action Plan Goals</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Coots</dc:creator>
  <cp:lastModifiedBy>Torres, Julie</cp:lastModifiedBy>
  <cp:revision>32</cp:revision>
  <cp:lastPrinted>2019-07-22T16:34:56Z</cp:lastPrinted>
  <dcterms:created xsi:type="dcterms:W3CDTF">2019-07-08T19:17:49Z</dcterms:created>
  <dcterms:modified xsi:type="dcterms:W3CDTF">2019-08-16T23:30:06Z</dcterms:modified>
</cp:coreProperties>
</file>